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6797675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5B5"/>
    <a:srgbClr val="FFDE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>
      <p:cViewPr varScale="1">
        <p:scale>
          <a:sx n="111" d="100"/>
          <a:sy n="111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B9293-2707-4B61-B792-AFEE413D4D47}" type="datetimeFigureOut">
              <a:rPr lang="fr-FR" smtClean="0"/>
              <a:t>27/07/2021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5405A-1DFD-40F6-8423-F820952E99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773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396A0-BC24-46E3-B538-F08866FB3A52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B2484-0258-4F3F-A2BC-49AB9FD9FC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3A46-9264-46FE-AC03-BB5EDC8465A0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075D8-FDE5-4456-8289-2DD2A52428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CAC8A-94A4-4FDE-BA6F-7C87B911332A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01B24-581A-4A6A-AD46-ED878B4D71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57653-219F-4F56-958D-EE60742EADEC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79F8F-A9D3-4C62-B741-60637635F1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CC550-2B19-41DC-A337-6429AD67FA61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4A01C-A850-4D60-8B07-E0561ABFF0A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26E75-9D11-498F-B033-0F50213D76D5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4DE85-02FE-4D67-AF77-A3DF49934FD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1C460-7918-437F-A7A9-BC1A79B21DA5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7A9A4-02A2-4F66-A20E-7FE3A061799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9795E-C613-4F45-8787-A2E6D565E877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FD4C2-7C5A-45F9-A9B0-4CA44E3875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EA4FB-00AE-4C22-89AE-8241513B52FC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4F191-A765-455A-ABE8-557FA0D932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3D3AE-CF34-48F3-B04B-EDA0B203D8B6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E326-F173-4E1D-B92F-6636BAA2695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8C6C7-41CE-437A-8151-B57265FE009F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7E1C2-BA57-41D7-BC88-0BAA05E608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CC2889-08CC-490A-A458-79FD0298732A}" type="datetimeFigureOut">
              <a:rPr lang="fr-FR"/>
              <a:pPr>
                <a:defRPr/>
              </a:pPr>
              <a:t>27/07/2021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AF9EA3-AB4B-4E30-968D-A2D906CB89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71784" y="97397"/>
            <a:ext cx="1157488" cy="2880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Pierre DEROCHE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93652" y="562009"/>
            <a:ext cx="1681151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MATLOU </a:t>
            </a:r>
            <a:r>
              <a:rPr lang="fr-FR" sz="1050" dirty="0">
                <a:solidFill>
                  <a:schemeClr val="tx1"/>
                </a:solidFill>
              </a:rPr>
              <a:t>(SASU)</a:t>
            </a: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Président : Pierre DEROCHE</a:t>
            </a: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Date de clôture : 31/12</a:t>
            </a:r>
          </a:p>
        </p:txBody>
      </p:sp>
      <p:sp>
        <p:nvSpPr>
          <p:cNvPr id="4" name="Rectangle 3"/>
          <p:cNvSpPr/>
          <p:nvPr/>
        </p:nvSpPr>
        <p:spPr>
          <a:xfrm>
            <a:off x="4773617" y="584984"/>
            <a:ext cx="1930986" cy="5696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FONCIERE DEROCHE </a:t>
            </a:r>
            <a:r>
              <a:rPr lang="fr-FR" sz="1050" dirty="0">
                <a:solidFill>
                  <a:schemeClr val="tx1"/>
                </a:solidFill>
              </a:rPr>
              <a:t>(SCS)</a:t>
            </a: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Gérant : MATLOU</a:t>
            </a: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Date de clôture : 31/12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20A42D0-2313-4A85-834B-1B6F5E3F20D6}"/>
              </a:ext>
            </a:extLst>
          </p:cNvPr>
          <p:cNvSpPr txBox="1"/>
          <p:nvPr/>
        </p:nvSpPr>
        <p:spPr>
          <a:xfrm>
            <a:off x="90840" y="1604573"/>
            <a:ext cx="6296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5 %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AA34A8-E0F5-4C2D-9F48-BCCD12F40055}"/>
              </a:ext>
            </a:extLst>
          </p:cNvPr>
          <p:cNvSpPr/>
          <p:nvPr/>
        </p:nvSpPr>
        <p:spPr>
          <a:xfrm>
            <a:off x="3667669" y="1618726"/>
            <a:ext cx="1728192" cy="3001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FD TROYES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66EB22-D980-4B43-A5CB-F3BB97C65256}"/>
              </a:ext>
            </a:extLst>
          </p:cNvPr>
          <p:cNvSpPr/>
          <p:nvPr/>
        </p:nvSpPr>
        <p:spPr>
          <a:xfrm>
            <a:off x="3666770" y="2026363"/>
            <a:ext cx="1729091" cy="2981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SCI FD AMIENS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CEF8C6-F509-4F32-BA32-F9CEA55D1B13}"/>
              </a:ext>
            </a:extLst>
          </p:cNvPr>
          <p:cNvSpPr/>
          <p:nvPr/>
        </p:nvSpPr>
        <p:spPr>
          <a:xfrm>
            <a:off x="3678304" y="2399867"/>
            <a:ext cx="1729091" cy="2961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SCI FD MONTBELIARD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646EF4-9077-4FD6-AD9B-D650ED8B21A4}"/>
              </a:ext>
            </a:extLst>
          </p:cNvPr>
          <p:cNvSpPr/>
          <p:nvPr/>
        </p:nvSpPr>
        <p:spPr>
          <a:xfrm>
            <a:off x="3697621" y="2808955"/>
            <a:ext cx="1728192" cy="2728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FD DOUAI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B222E5-7A77-4789-A41A-873C12736634}"/>
              </a:ext>
            </a:extLst>
          </p:cNvPr>
          <p:cNvSpPr/>
          <p:nvPr/>
        </p:nvSpPr>
        <p:spPr>
          <a:xfrm>
            <a:off x="3686370" y="3190257"/>
            <a:ext cx="1709491" cy="28937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FD GRENOBLE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DCCB31-5D9E-4796-84DE-3DB9E10C5EC7}"/>
              </a:ext>
            </a:extLst>
          </p:cNvPr>
          <p:cNvSpPr/>
          <p:nvPr/>
        </p:nvSpPr>
        <p:spPr>
          <a:xfrm>
            <a:off x="3684307" y="3630149"/>
            <a:ext cx="1728192" cy="2937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FD VANNES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1130628" y="5472042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93127" y="276507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32104" y="2555077"/>
            <a:ext cx="1429971" cy="5454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SALT RESORT </a:t>
            </a:r>
            <a:r>
              <a:rPr lang="fr-FR" sz="1000" dirty="0">
                <a:solidFill>
                  <a:schemeClr val="tx1"/>
                </a:solidFill>
              </a:rPr>
              <a:t>(SNC)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MATLOU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Date de clôture : 31/12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692A896-8DF7-4F99-9CEC-D0E11BB89FBE}"/>
              </a:ext>
            </a:extLst>
          </p:cNvPr>
          <p:cNvSpPr/>
          <p:nvPr/>
        </p:nvSpPr>
        <p:spPr>
          <a:xfrm>
            <a:off x="431921" y="4816240"/>
            <a:ext cx="1415664" cy="621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PG1 PORT GRIMAUD </a:t>
            </a:r>
            <a:r>
              <a:rPr lang="fr-FR" sz="1000" dirty="0">
                <a:solidFill>
                  <a:schemeClr val="tx1"/>
                </a:solidFill>
              </a:rPr>
              <a:t>(SNC)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MATLOU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Date de clôture : 31/12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1C37D9D8-D5DD-40DF-B1FA-922A47C119C2}"/>
              </a:ext>
            </a:extLst>
          </p:cNvPr>
          <p:cNvSpPr/>
          <p:nvPr/>
        </p:nvSpPr>
        <p:spPr>
          <a:xfrm>
            <a:off x="6393450" y="1811206"/>
            <a:ext cx="1772752" cy="3642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DU PONT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AA91EC27-767F-4382-B4C6-54BB6F6CED17}"/>
              </a:ext>
            </a:extLst>
          </p:cNvPr>
          <p:cNvSpPr/>
          <p:nvPr/>
        </p:nvSpPr>
        <p:spPr>
          <a:xfrm>
            <a:off x="7779710" y="103124"/>
            <a:ext cx="1195993" cy="3110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Sabrina COPIN-BENGUEDDACHE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27AAD1A5-BDCA-4343-AFE6-8E8D12F34006}"/>
              </a:ext>
            </a:extLst>
          </p:cNvPr>
          <p:cNvSpPr/>
          <p:nvPr/>
        </p:nvSpPr>
        <p:spPr>
          <a:xfrm>
            <a:off x="3656674" y="4105951"/>
            <a:ext cx="1750721" cy="3356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TOULOUSE DMS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F0F4B3B-D7BB-4BE8-B324-67632AC47784}"/>
              </a:ext>
            </a:extLst>
          </p:cNvPr>
          <p:cNvSpPr/>
          <p:nvPr/>
        </p:nvSpPr>
        <p:spPr>
          <a:xfrm>
            <a:off x="447266" y="1460395"/>
            <a:ext cx="1431532" cy="6674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SCEA LA FERME DU DESTEL </a:t>
            </a:r>
            <a:r>
              <a:rPr lang="fr-FR" sz="1000" dirty="0">
                <a:solidFill>
                  <a:schemeClr val="tx1"/>
                </a:solidFill>
              </a:rPr>
              <a:t>(SNC)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MATLOU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Date de clôture : 31/12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F1E0289-C670-48ED-AC13-BD3A97D01B48}"/>
              </a:ext>
            </a:extLst>
          </p:cNvPr>
          <p:cNvSpPr/>
          <p:nvPr/>
        </p:nvSpPr>
        <p:spPr>
          <a:xfrm>
            <a:off x="5166398" y="6390283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000" i="1" dirty="0"/>
              <a:t>Organigramme groupe Pierre DEROCHE – 2021 07 16</a:t>
            </a:r>
          </a:p>
        </p:txBody>
      </p:sp>
      <p:cxnSp>
        <p:nvCxnSpPr>
          <p:cNvPr id="190" name="Connecteur en angle 189"/>
          <p:cNvCxnSpPr>
            <a:cxnSpLocks/>
            <a:stCxn id="2" idx="1"/>
            <a:endCxn id="133" idx="1"/>
          </p:cNvCxnSpPr>
          <p:nvPr/>
        </p:nvCxnSpPr>
        <p:spPr>
          <a:xfrm rot="10800000" flipV="1">
            <a:off x="447266" y="241412"/>
            <a:ext cx="3424518" cy="1552727"/>
          </a:xfrm>
          <a:prstGeom prst="bentConnector3">
            <a:avLst>
              <a:gd name="adj1" fmla="val 109453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en angle 192"/>
          <p:cNvCxnSpPr>
            <a:stCxn id="113" idx="0"/>
            <a:endCxn id="133" idx="0"/>
          </p:cNvCxnSpPr>
          <p:nvPr/>
        </p:nvCxnSpPr>
        <p:spPr>
          <a:xfrm rot="16200000" flipH="1" flipV="1">
            <a:off x="4091734" y="-2825579"/>
            <a:ext cx="1357271" cy="7214675"/>
          </a:xfrm>
          <a:prstGeom prst="bentConnector3">
            <a:avLst>
              <a:gd name="adj1" fmla="val -4132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necteur en angle 197"/>
          <p:cNvCxnSpPr>
            <a:cxnSpLocks/>
            <a:stCxn id="3" idx="1"/>
            <a:endCxn id="133" idx="3"/>
          </p:cNvCxnSpPr>
          <p:nvPr/>
        </p:nvCxnSpPr>
        <p:spPr>
          <a:xfrm rot="10800000" flipV="1">
            <a:off x="1878798" y="814036"/>
            <a:ext cx="614854" cy="980103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ZoneTexte 199">
            <a:extLst>
              <a:ext uri="{FF2B5EF4-FFF2-40B4-BE49-F238E27FC236}">
                <a16:creationId xmlns:a16="http://schemas.microsoft.com/office/drawing/2014/main" id="{520A42D0-2313-4A85-834B-1B6F5E3F20D6}"/>
              </a:ext>
            </a:extLst>
          </p:cNvPr>
          <p:cNvSpPr txBox="1"/>
          <p:nvPr/>
        </p:nvSpPr>
        <p:spPr>
          <a:xfrm>
            <a:off x="1157482" y="1249932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5 %</a:t>
            </a: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520A42D0-2313-4A85-834B-1B6F5E3F20D6}"/>
              </a:ext>
            </a:extLst>
          </p:cNvPr>
          <p:cNvSpPr txBox="1"/>
          <p:nvPr/>
        </p:nvSpPr>
        <p:spPr>
          <a:xfrm>
            <a:off x="1836467" y="1585517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90 %</a:t>
            </a:r>
          </a:p>
        </p:txBody>
      </p:sp>
      <p:cxnSp>
        <p:nvCxnSpPr>
          <p:cNvPr id="215" name="Connecteur en angle 214"/>
          <p:cNvCxnSpPr>
            <a:cxnSpLocks/>
            <a:stCxn id="2" idx="1"/>
            <a:endCxn id="111" idx="1"/>
          </p:cNvCxnSpPr>
          <p:nvPr/>
        </p:nvCxnSpPr>
        <p:spPr>
          <a:xfrm rot="10800000" flipV="1">
            <a:off x="431922" y="241413"/>
            <a:ext cx="3439863" cy="4885540"/>
          </a:xfrm>
          <a:prstGeom prst="bentConnector3">
            <a:avLst>
              <a:gd name="adj1" fmla="val 108841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necteur en angle 222"/>
          <p:cNvCxnSpPr>
            <a:cxnSpLocks/>
            <a:stCxn id="2" idx="1"/>
            <a:endCxn id="108" idx="1"/>
          </p:cNvCxnSpPr>
          <p:nvPr/>
        </p:nvCxnSpPr>
        <p:spPr>
          <a:xfrm rot="10800000" flipV="1">
            <a:off x="432104" y="241413"/>
            <a:ext cx="3439680" cy="2586404"/>
          </a:xfrm>
          <a:prstGeom prst="bentConnector3">
            <a:avLst>
              <a:gd name="adj1" fmla="val 109085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ZoneTexte 231">
            <a:extLst>
              <a:ext uri="{FF2B5EF4-FFF2-40B4-BE49-F238E27FC236}">
                <a16:creationId xmlns:a16="http://schemas.microsoft.com/office/drawing/2014/main" id="{520A42D0-2313-4A85-834B-1B6F5E3F20D6}"/>
              </a:ext>
            </a:extLst>
          </p:cNvPr>
          <p:cNvSpPr txBox="1"/>
          <p:nvPr/>
        </p:nvSpPr>
        <p:spPr>
          <a:xfrm>
            <a:off x="97537" y="4876323"/>
            <a:ext cx="6296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0,1 %</a:t>
            </a:r>
          </a:p>
        </p:txBody>
      </p:sp>
      <p:sp>
        <p:nvSpPr>
          <p:cNvPr id="249" name="ZoneTexte 248">
            <a:extLst>
              <a:ext uri="{FF2B5EF4-FFF2-40B4-BE49-F238E27FC236}">
                <a16:creationId xmlns:a16="http://schemas.microsoft.com/office/drawing/2014/main" id="{520A42D0-2313-4A85-834B-1B6F5E3F20D6}"/>
              </a:ext>
            </a:extLst>
          </p:cNvPr>
          <p:cNvSpPr txBox="1"/>
          <p:nvPr/>
        </p:nvSpPr>
        <p:spPr>
          <a:xfrm>
            <a:off x="74898" y="2593511"/>
            <a:ext cx="6296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0,1 %</a:t>
            </a:r>
          </a:p>
        </p:txBody>
      </p:sp>
      <p:cxnSp>
        <p:nvCxnSpPr>
          <p:cNvPr id="250" name="Connecteur en angle 249"/>
          <p:cNvCxnSpPr>
            <a:cxnSpLocks/>
            <a:stCxn id="3" idx="1"/>
            <a:endCxn id="108" idx="3"/>
          </p:cNvCxnSpPr>
          <p:nvPr/>
        </p:nvCxnSpPr>
        <p:spPr>
          <a:xfrm rot="10800000" flipV="1">
            <a:off x="1862076" y="814037"/>
            <a:ext cx="631577" cy="2013780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ZoneTexte 254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33639" y="2368939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cxnSp>
        <p:nvCxnSpPr>
          <p:cNvPr id="256" name="Connecteur en angle 255"/>
          <p:cNvCxnSpPr>
            <a:stCxn id="3" idx="2"/>
            <a:endCxn id="15" idx="1"/>
          </p:cNvCxnSpPr>
          <p:nvPr/>
        </p:nvCxnSpPr>
        <p:spPr>
          <a:xfrm rot="16200000" flipH="1">
            <a:off x="3149577" y="1250715"/>
            <a:ext cx="702743" cy="333441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necteur en angle 269"/>
          <p:cNvCxnSpPr>
            <a:stCxn id="3" idx="2"/>
            <a:endCxn id="16" idx="1"/>
          </p:cNvCxnSpPr>
          <p:nvPr/>
        </p:nvCxnSpPr>
        <p:spPr>
          <a:xfrm rot="16200000" flipH="1">
            <a:off x="2945813" y="1454480"/>
            <a:ext cx="1109373" cy="332542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onnecteur en angle 272"/>
          <p:cNvCxnSpPr>
            <a:stCxn id="3" idx="2"/>
            <a:endCxn id="17" idx="1"/>
          </p:cNvCxnSpPr>
          <p:nvPr/>
        </p:nvCxnSpPr>
        <p:spPr>
          <a:xfrm rot="16200000" flipH="1">
            <a:off x="2765332" y="1634961"/>
            <a:ext cx="1481869" cy="344076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eur en angle 283"/>
          <p:cNvCxnSpPr>
            <a:stCxn id="3" idx="2"/>
            <a:endCxn id="18" idx="1"/>
          </p:cNvCxnSpPr>
          <p:nvPr/>
        </p:nvCxnSpPr>
        <p:spPr>
          <a:xfrm rot="16200000" flipH="1">
            <a:off x="2576271" y="1824021"/>
            <a:ext cx="1879307" cy="363393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necteur en angle 286"/>
          <p:cNvCxnSpPr>
            <a:stCxn id="3" idx="2"/>
            <a:endCxn id="19" idx="1"/>
          </p:cNvCxnSpPr>
          <p:nvPr/>
        </p:nvCxnSpPr>
        <p:spPr>
          <a:xfrm rot="16200000" flipH="1">
            <a:off x="2375860" y="2024433"/>
            <a:ext cx="2268879" cy="352142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cteur en angle 289"/>
          <p:cNvCxnSpPr/>
          <p:nvPr/>
        </p:nvCxnSpPr>
        <p:spPr>
          <a:xfrm rot="16200000" flipH="1">
            <a:off x="2157658" y="2274026"/>
            <a:ext cx="2688392" cy="366969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ZoneTexte 302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69356" y="1988362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304" name="ZoneTexte 303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75850" y="2367715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306" name="ZoneTexte 305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76314" y="1583501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307" name="ZoneTexte 306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75850" y="3152087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308" name="ZoneTexte 307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84333" y="360495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cxnSp>
        <p:nvCxnSpPr>
          <p:cNvPr id="310" name="Connecteur en angle 309"/>
          <p:cNvCxnSpPr>
            <a:cxnSpLocks/>
            <a:stCxn id="4" idx="2"/>
            <a:endCxn id="15" idx="3"/>
          </p:cNvCxnSpPr>
          <p:nvPr/>
        </p:nvCxnSpPr>
        <p:spPr>
          <a:xfrm rot="5400000">
            <a:off x="5260380" y="1290078"/>
            <a:ext cx="614212" cy="343249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eur en angle 314"/>
          <p:cNvCxnSpPr>
            <a:cxnSpLocks/>
            <a:stCxn id="4" idx="2"/>
            <a:endCxn id="16" idx="3"/>
          </p:cNvCxnSpPr>
          <p:nvPr/>
        </p:nvCxnSpPr>
        <p:spPr>
          <a:xfrm rot="5400000">
            <a:off x="5057065" y="1493393"/>
            <a:ext cx="1020842" cy="343249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onnecteur en angle 317"/>
          <p:cNvCxnSpPr>
            <a:cxnSpLocks/>
            <a:stCxn id="4" idx="2"/>
            <a:endCxn id="17" idx="3"/>
          </p:cNvCxnSpPr>
          <p:nvPr/>
        </p:nvCxnSpPr>
        <p:spPr>
          <a:xfrm rot="5400000">
            <a:off x="4876584" y="1685408"/>
            <a:ext cx="1393338" cy="331715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Connecteur en angle 320"/>
          <p:cNvCxnSpPr>
            <a:cxnSpLocks/>
            <a:stCxn id="4" idx="2"/>
            <a:endCxn id="18" idx="3"/>
          </p:cNvCxnSpPr>
          <p:nvPr/>
        </p:nvCxnSpPr>
        <p:spPr>
          <a:xfrm rot="5400000">
            <a:off x="4687074" y="1893336"/>
            <a:ext cx="1790776" cy="313297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onnecteur en angle 323"/>
          <p:cNvCxnSpPr>
            <a:cxnSpLocks/>
            <a:stCxn id="4" idx="2"/>
            <a:endCxn id="19" idx="3"/>
          </p:cNvCxnSpPr>
          <p:nvPr/>
        </p:nvCxnSpPr>
        <p:spPr>
          <a:xfrm rot="5400000">
            <a:off x="4477312" y="2073146"/>
            <a:ext cx="2180348" cy="343249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Connecteur en angle 326"/>
          <p:cNvCxnSpPr>
            <a:cxnSpLocks/>
            <a:stCxn id="4" idx="2"/>
            <a:endCxn id="20" idx="3"/>
          </p:cNvCxnSpPr>
          <p:nvPr/>
        </p:nvCxnSpPr>
        <p:spPr>
          <a:xfrm rot="5400000">
            <a:off x="4264588" y="2302508"/>
            <a:ext cx="2622435" cy="326611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ZoneTexte 330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21808" y="157497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332" name="ZoneTexte 331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33639" y="199320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333" name="ZoneTexte 332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64500" y="275273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334" name="ZoneTexte 333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43512" y="314290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335" name="ZoneTexte 334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1784374" y="2593511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337" name="ZoneTexte 336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60907" y="358959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F6DCCB31-5D9E-4796-84DE-3DB9E10C5EC7}"/>
              </a:ext>
            </a:extLst>
          </p:cNvPr>
          <p:cNvSpPr/>
          <p:nvPr/>
        </p:nvSpPr>
        <p:spPr>
          <a:xfrm>
            <a:off x="3663477" y="4630988"/>
            <a:ext cx="1728192" cy="2937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GENTILLY DMS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F6DCCB31-5D9E-4796-84DE-3DB9E10C5EC7}"/>
              </a:ext>
            </a:extLst>
          </p:cNvPr>
          <p:cNvSpPr/>
          <p:nvPr/>
        </p:nvSpPr>
        <p:spPr>
          <a:xfrm>
            <a:off x="3653618" y="5088451"/>
            <a:ext cx="1728192" cy="2937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GENTILLY DMS BIS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F6DCCB31-5D9E-4796-84DE-3DB9E10C5EC7}"/>
              </a:ext>
            </a:extLst>
          </p:cNvPr>
          <p:cNvSpPr/>
          <p:nvPr/>
        </p:nvSpPr>
        <p:spPr>
          <a:xfrm>
            <a:off x="3632715" y="5571732"/>
            <a:ext cx="1728192" cy="2937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LA VILLETTE DMPS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DCCB31-5D9E-4796-84DE-3DB9E10C5EC7}"/>
              </a:ext>
            </a:extLst>
          </p:cNvPr>
          <p:cNvSpPr/>
          <p:nvPr/>
        </p:nvSpPr>
        <p:spPr>
          <a:xfrm>
            <a:off x="3660240" y="6017453"/>
            <a:ext cx="1728192" cy="2937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SCI ARCEUIL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F6DCCB31-5D9E-4796-84DE-3DB9E10C5EC7}"/>
              </a:ext>
            </a:extLst>
          </p:cNvPr>
          <p:cNvSpPr/>
          <p:nvPr/>
        </p:nvSpPr>
        <p:spPr>
          <a:xfrm>
            <a:off x="3640700" y="6431262"/>
            <a:ext cx="1728192" cy="2937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LES SEQUOIAIS LIMONEST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Pierre DEROCHE</a:t>
            </a:r>
          </a:p>
        </p:txBody>
      </p:sp>
      <p:cxnSp>
        <p:nvCxnSpPr>
          <p:cNvPr id="409" name="Connecteur en angle 408"/>
          <p:cNvCxnSpPr>
            <a:stCxn id="2" idx="3"/>
            <a:endCxn id="112" idx="0"/>
          </p:cNvCxnSpPr>
          <p:nvPr/>
        </p:nvCxnSpPr>
        <p:spPr>
          <a:xfrm>
            <a:off x="5029272" y="241413"/>
            <a:ext cx="2250554" cy="1569793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Connecteur en angle 412"/>
          <p:cNvCxnSpPr>
            <a:stCxn id="113" idx="1"/>
            <a:endCxn id="112" idx="0"/>
          </p:cNvCxnSpPr>
          <p:nvPr/>
        </p:nvCxnSpPr>
        <p:spPr>
          <a:xfrm rot="10800000" flipV="1">
            <a:off x="7279826" y="258664"/>
            <a:ext cx="499884" cy="1552541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Connecteur en angle 474"/>
          <p:cNvCxnSpPr>
            <a:cxnSpLocks/>
            <a:stCxn id="4" idx="2"/>
            <a:endCxn id="112" idx="1"/>
          </p:cNvCxnSpPr>
          <p:nvPr/>
        </p:nvCxnSpPr>
        <p:spPr>
          <a:xfrm rot="16200000" flipH="1">
            <a:off x="5646917" y="1246789"/>
            <a:ext cx="838726" cy="654340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Connecteur en angle 478"/>
          <p:cNvCxnSpPr>
            <a:stCxn id="3" idx="2"/>
            <a:endCxn id="480" idx="1"/>
          </p:cNvCxnSpPr>
          <p:nvPr/>
        </p:nvCxnSpPr>
        <p:spPr>
          <a:xfrm rot="16200000" flipH="1">
            <a:off x="3320921" y="1079372"/>
            <a:ext cx="330972" cy="304358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Rectangle 479">
            <a:extLst>
              <a:ext uri="{FF2B5EF4-FFF2-40B4-BE49-F238E27FC236}">
                <a16:creationId xmlns:a16="http://schemas.microsoft.com/office/drawing/2014/main" id="{CC66EB22-D980-4B43-A5CB-F3BB97C65256}"/>
              </a:ext>
            </a:extLst>
          </p:cNvPr>
          <p:cNvSpPr/>
          <p:nvPr/>
        </p:nvSpPr>
        <p:spPr>
          <a:xfrm>
            <a:off x="3638586" y="1247962"/>
            <a:ext cx="1729091" cy="2981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SCI SALON WDMS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MATLOU</a:t>
            </a:r>
          </a:p>
        </p:txBody>
      </p:sp>
      <p:cxnSp>
        <p:nvCxnSpPr>
          <p:cNvPr id="481" name="Connecteur en angle 480"/>
          <p:cNvCxnSpPr>
            <a:cxnSpLocks/>
            <a:stCxn id="4" idx="2"/>
            <a:endCxn id="480" idx="3"/>
          </p:cNvCxnSpPr>
          <p:nvPr/>
        </p:nvCxnSpPr>
        <p:spPr>
          <a:xfrm rot="5400000">
            <a:off x="5432174" y="1090100"/>
            <a:ext cx="242441" cy="371433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66590" y="1206642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54534" y="119198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cxnSp>
        <p:nvCxnSpPr>
          <p:cNvPr id="145" name="Connecteur en angle 144"/>
          <p:cNvCxnSpPr>
            <a:stCxn id="3" idx="2"/>
            <a:endCxn id="175" idx="1"/>
          </p:cNvCxnSpPr>
          <p:nvPr/>
        </p:nvCxnSpPr>
        <p:spPr>
          <a:xfrm rot="16200000" flipH="1">
            <a:off x="1891599" y="2508694"/>
            <a:ext cx="3207704" cy="322446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en angle 147"/>
          <p:cNvCxnSpPr>
            <a:stCxn id="3" idx="2"/>
            <a:endCxn id="343" idx="1"/>
          </p:cNvCxnSpPr>
          <p:nvPr/>
        </p:nvCxnSpPr>
        <p:spPr>
          <a:xfrm rot="16200000" flipH="1">
            <a:off x="1642950" y="2757342"/>
            <a:ext cx="3711805" cy="329249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en angle 150"/>
          <p:cNvCxnSpPr>
            <a:stCxn id="3" idx="2"/>
            <a:endCxn id="344" idx="1"/>
          </p:cNvCxnSpPr>
          <p:nvPr/>
        </p:nvCxnSpPr>
        <p:spPr>
          <a:xfrm rot="16200000" flipH="1">
            <a:off x="1409289" y="2991004"/>
            <a:ext cx="4169268" cy="319390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en angle 153"/>
          <p:cNvCxnSpPr>
            <a:stCxn id="3" idx="2"/>
            <a:endCxn id="345" idx="1"/>
          </p:cNvCxnSpPr>
          <p:nvPr/>
        </p:nvCxnSpPr>
        <p:spPr>
          <a:xfrm rot="16200000" flipH="1">
            <a:off x="1157197" y="3243095"/>
            <a:ext cx="4652549" cy="298487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en angle 156"/>
          <p:cNvCxnSpPr>
            <a:stCxn id="3" idx="2"/>
            <a:endCxn id="346" idx="1"/>
          </p:cNvCxnSpPr>
          <p:nvPr/>
        </p:nvCxnSpPr>
        <p:spPr>
          <a:xfrm rot="16200000" flipH="1">
            <a:off x="948099" y="3452194"/>
            <a:ext cx="5098270" cy="326012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en angle 159"/>
          <p:cNvCxnSpPr>
            <a:stCxn id="3" idx="2"/>
            <a:endCxn id="348" idx="1"/>
          </p:cNvCxnSpPr>
          <p:nvPr/>
        </p:nvCxnSpPr>
        <p:spPr>
          <a:xfrm rot="16200000" flipH="1">
            <a:off x="731425" y="3668868"/>
            <a:ext cx="5512079" cy="306472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en angle 162"/>
          <p:cNvCxnSpPr>
            <a:endCxn id="175" idx="3"/>
          </p:cNvCxnSpPr>
          <p:nvPr/>
        </p:nvCxnSpPr>
        <p:spPr>
          <a:xfrm rot="5400000">
            <a:off x="3995579" y="2525133"/>
            <a:ext cx="3160453" cy="336819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en angle 165"/>
          <p:cNvCxnSpPr>
            <a:cxnSpLocks/>
            <a:stCxn id="4" idx="2"/>
            <a:endCxn id="343" idx="3"/>
          </p:cNvCxnSpPr>
          <p:nvPr/>
        </p:nvCxnSpPr>
        <p:spPr>
          <a:xfrm rot="5400000">
            <a:off x="3753753" y="2792513"/>
            <a:ext cx="3623274" cy="347441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en angle 168"/>
          <p:cNvCxnSpPr>
            <a:cxnSpLocks/>
            <a:stCxn id="4" idx="2"/>
            <a:endCxn id="344" idx="3"/>
          </p:cNvCxnSpPr>
          <p:nvPr/>
        </p:nvCxnSpPr>
        <p:spPr>
          <a:xfrm rot="5400000">
            <a:off x="3520092" y="3016314"/>
            <a:ext cx="4080737" cy="357300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en angle 171"/>
          <p:cNvCxnSpPr>
            <a:cxnSpLocks/>
            <a:stCxn id="4" idx="2"/>
            <a:endCxn id="345" idx="3"/>
          </p:cNvCxnSpPr>
          <p:nvPr/>
        </p:nvCxnSpPr>
        <p:spPr>
          <a:xfrm rot="5400000">
            <a:off x="3268000" y="3247504"/>
            <a:ext cx="4564018" cy="378203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en angle 175"/>
          <p:cNvCxnSpPr>
            <a:cxnSpLocks/>
            <a:stCxn id="4" idx="2"/>
            <a:endCxn id="346" idx="3"/>
          </p:cNvCxnSpPr>
          <p:nvPr/>
        </p:nvCxnSpPr>
        <p:spPr>
          <a:xfrm rot="5400000">
            <a:off x="3058902" y="3484126"/>
            <a:ext cx="5009739" cy="350678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cteur en angle 182"/>
          <p:cNvCxnSpPr>
            <a:cxnSpLocks/>
            <a:stCxn id="4" idx="2"/>
            <a:endCxn id="348" idx="3"/>
          </p:cNvCxnSpPr>
          <p:nvPr/>
        </p:nvCxnSpPr>
        <p:spPr>
          <a:xfrm rot="5400000">
            <a:off x="2842227" y="3681261"/>
            <a:ext cx="5423548" cy="370218"/>
          </a:xfrm>
          <a:prstGeom prst="bentConnector2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ZoneTexte 185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306432" y="4079145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1%</a:t>
            </a:r>
          </a:p>
        </p:txBody>
      </p:sp>
      <p:sp>
        <p:nvSpPr>
          <p:cNvPr id="187" name="ZoneTexte 186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71948" y="4079925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99%</a:t>
            </a:r>
          </a:p>
        </p:txBody>
      </p:sp>
      <p:sp>
        <p:nvSpPr>
          <p:cNvPr id="188" name="ZoneTexte 187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81809" y="503232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99%</a:t>
            </a:r>
          </a:p>
        </p:txBody>
      </p:sp>
      <p:sp>
        <p:nvSpPr>
          <p:cNvPr id="189" name="ZoneTexte 188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72986" y="504279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1%</a:t>
            </a:r>
          </a:p>
        </p:txBody>
      </p:sp>
      <p:sp>
        <p:nvSpPr>
          <p:cNvPr id="191" name="ZoneTexte 190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301027" y="4586446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1%</a:t>
            </a:r>
          </a:p>
        </p:txBody>
      </p:sp>
      <p:sp>
        <p:nvSpPr>
          <p:cNvPr id="192" name="ZoneTexte 191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402207" y="4590794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99%</a:t>
            </a:r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33558" y="5528335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85269" y="5519183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81721" y="5958239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199" name="ZoneTexte 198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43512" y="5977259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sp>
        <p:nvSpPr>
          <p:cNvPr id="202" name="ZoneTexte 201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324244" y="6390423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99,75%</a:t>
            </a:r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3263874" y="6397295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0,25%</a:t>
            </a:r>
          </a:p>
        </p:txBody>
      </p:sp>
      <p:sp>
        <p:nvSpPr>
          <p:cNvPr id="204" name="ZoneTexte 203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6865094" y="29054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5%</a:t>
            </a:r>
          </a:p>
        </p:txBody>
      </p:sp>
      <p:sp>
        <p:nvSpPr>
          <p:cNvPr id="205" name="ZoneTexte 204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5846080" y="1808154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70,08%</a:t>
            </a:r>
          </a:p>
        </p:txBody>
      </p:sp>
      <p:sp>
        <p:nvSpPr>
          <p:cNvPr id="206" name="ZoneTexte 205">
            <a:extLst>
              <a:ext uri="{FF2B5EF4-FFF2-40B4-BE49-F238E27FC236}">
                <a16:creationId xmlns:a16="http://schemas.microsoft.com/office/drawing/2014/main" id="{E0B81661-7580-4675-A48D-3FC10289E0F6}"/>
              </a:ext>
            </a:extLst>
          </p:cNvPr>
          <p:cNvSpPr txBox="1"/>
          <p:nvPr/>
        </p:nvSpPr>
        <p:spPr>
          <a:xfrm>
            <a:off x="7306311" y="29054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24,92%</a:t>
            </a:r>
          </a:p>
        </p:txBody>
      </p:sp>
      <p:cxnSp>
        <p:nvCxnSpPr>
          <p:cNvPr id="97" name="Connecteur en angle 222">
            <a:extLst>
              <a:ext uri="{FF2B5EF4-FFF2-40B4-BE49-F238E27FC236}">
                <a16:creationId xmlns:a16="http://schemas.microsoft.com/office/drawing/2014/main" id="{1F65CF2E-495C-4C8A-AC9C-8F44D1163FC8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 rot="5400000">
            <a:off x="3804088" y="-84431"/>
            <a:ext cx="176580" cy="1116300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en angle 222">
            <a:extLst>
              <a:ext uri="{FF2B5EF4-FFF2-40B4-BE49-F238E27FC236}">
                <a16:creationId xmlns:a16="http://schemas.microsoft.com/office/drawing/2014/main" id="{EE77EC51-9253-4C95-9B7E-34DCA9578728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 rot="16200000" flipH="1">
            <a:off x="4995042" y="-159085"/>
            <a:ext cx="199555" cy="128858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en angle 222">
            <a:extLst>
              <a:ext uri="{FF2B5EF4-FFF2-40B4-BE49-F238E27FC236}">
                <a16:creationId xmlns:a16="http://schemas.microsoft.com/office/drawing/2014/main" id="{423BADE2-1427-4227-BB49-73391475CE29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>
            <a:off x="4174803" y="814037"/>
            <a:ext cx="598814" cy="55753"/>
          </a:xfrm>
          <a:prstGeom prst="bentConnector3">
            <a:avLst>
              <a:gd name="adj1" fmla="val 50000"/>
            </a:avLst>
          </a:prstGeom>
          <a:ln w="19050"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89FD82D-760D-425F-A397-25BD061BE436}"/>
              </a:ext>
            </a:extLst>
          </p:cNvPr>
          <p:cNvSpPr/>
          <p:nvPr/>
        </p:nvSpPr>
        <p:spPr>
          <a:xfrm>
            <a:off x="447266" y="3548673"/>
            <a:ext cx="1429971" cy="6121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err="1">
                <a:solidFill>
                  <a:schemeClr val="tx1"/>
                </a:solidFill>
              </a:rPr>
              <a:t>ORSIERE</a:t>
            </a:r>
            <a:r>
              <a:rPr lang="fr-FR" sz="1000" b="1" dirty="0">
                <a:solidFill>
                  <a:schemeClr val="tx1"/>
                </a:solidFill>
              </a:rPr>
              <a:t> </a:t>
            </a:r>
            <a:r>
              <a:rPr lang="fr-FR" sz="1000" dirty="0">
                <a:solidFill>
                  <a:schemeClr val="tx1"/>
                </a:solidFill>
              </a:rPr>
              <a:t>(SNC)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Gérant : FONCIERE DEROCHE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Date de clôture : 31/12</a:t>
            </a:r>
          </a:p>
        </p:txBody>
      </p:sp>
      <p:cxnSp>
        <p:nvCxnSpPr>
          <p:cNvPr id="105" name="Connecteur en angle 249">
            <a:extLst>
              <a:ext uri="{FF2B5EF4-FFF2-40B4-BE49-F238E27FC236}">
                <a16:creationId xmlns:a16="http://schemas.microsoft.com/office/drawing/2014/main" id="{47C50E8F-9E74-46CA-8011-D55B79255924}"/>
              </a:ext>
            </a:extLst>
          </p:cNvPr>
          <p:cNvCxnSpPr>
            <a:cxnSpLocks/>
            <a:endCxn id="111" idx="2"/>
          </p:cNvCxnSpPr>
          <p:nvPr/>
        </p:nvCxnSpPr>
        <p:spPr>
          <a:xfrm rot="5400000">
            <a:off x="-165940" y="2446551"/>
            <a:ext cx="4296807" cy="1685420"/>
          </a:xfrm>
          <a:prstGeom prst="bentConnector3">
            <a:avLst>
              <a:gd name="adj1" fmla="val 105320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en angle 249">
            <a:extLst>
              <a:ext uri="{FF2B5EF4-FFF2-40B4-BE49-F238E27FC236}">
                <a16:creationId xmlns:a16="http://schemas.microsoft.com/office/drawing/2014/main" id="{725EC671-07EA-441F-AC12-BA4C6A132EAA}"/>
              </a:ext>
            </a:extLst>
          </p:cNvPr>
          <p:cNvCxnSpPr>
            <a:cxnSpLocks/>
            <a:endCxn id="5" idx="2"/>
          </p:cNvCxnSpPr>
          <p:nvPr/>
        </p:nvCxnSpPr>
        <p:spPr>
          <a:xfrm rot="10800000" flipV="1">
            <a:off x="1162253" y="1138570"/>
            <a:ext cx="3611365" cy="3022297"/>
          </a:xfrm>
          <a:prstGeom prst="bentConnector4">
            <a:avLst>
              <a:gd name="adj1" fmla="val 53806"/>
              <a:gd name="adj2" fmla="val 107564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DD7ED480-8CB7-401F-ACEC-63D7311B7A10}"/>
              </a:ext>
            </a:extLst>
          </p:cNvPr>
          <p:cNvSpPr txBox="1"/>
          <p:nvPr/>
        </p:nvSpPr>
        <p:spPr>
          <a:xfrm>
            <a:off x="1164689" y="4174002"/>
            <a:ext cx="491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99,9%</a:t>
            </a:r>
          </a:p>
        </p:txBody>
      </p:sp>
      <p:cxnSp>
        <p:nvCxnSpPr>
          <p:cNvPr id="125" name="Connecteur en angle 222">
            <a:extLst>
              <a:ext uri="{FF2B5EF4-FFF2-40B4-BE49-F238E27FC236}">
                <a16:creationId xmlns:a16="http://schemas.microsoft.com/office/drawing/2014/main" id="{064A7A66-B973-486F-A691-55E8596B82CC}"/>
              </a:ext>
            </a:extLst>
          </p:cNvPr>
          <p:cNvCxnSpPr>
            <a:cxnSpLocks/>
            <a:stCxn id="3" idx="1"/>
            <a:endCxn id="5" idx="3"/>
          </p:cNvCxnSpPr>
          <p:nvPr/>
        </p:nvCxnSpPr>
        <p:spPr>
          <a:xfrm rot="10800000" flipV="1">
            <a:off x="1877238" y="814037"/>
            <a:ext cx="616415" cy="3040734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9E90AE90-00C5-4A4E-A7C0-C2B2154383F3}"/>
              </a:ext>
            </a:extLst>
          </p:cNvPr>
          <p:cNvSpPr txBox="1"/>
          <p:nvPr/>
        </p:nvSpPr>
        <p:spPr>
          <a:xfrm>
            <a:off x="1836467" y="362036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0,1%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635F5465-EF90-4552-8C43-E57D7F7B109C}"/>
              </a:ext>
            </a:extLst>
          </p:cNvPr>
          <p:cNvSpPr txBox="1"/>
          <p:nvPr/>
        </p:nvSpPr>
        <p:spPr>
          <a:xfrm>
            <a:off x="3394215" y="314588"/>
            <a:ext cx="7137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100 %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90722597-36FD-41B2-8247-A5894BEDE080}"/>
              </a:ext>
            </a:extLst>
          </p:cNvPr>
          <p:cNvSpPr txBox="1"/>
          <p:nvPr/>
        </p:nvSpPr>
        <p:spPr>
          <a:xfrm>
            <a:off x="5038621" y="312806"/>
            <a:ext cx="13073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97,18 % commanditaire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1A126559-FD84-45D0-A468-FF71338CB0CD}"/>
              </a:ext>
            </a:extLst>
          </p:cNvPr>
          <p:cNvSpPr txBox="1"/>
          <p:nvPr/>
        </p:nvSpPr>
        <p:spPr>
          <a:xfrm>
            <a:off x="4110721" y="515304"/>
            <a:ext cx="9578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2,81 % commandité</a:t>
            </a:r>
          </a:p>
        </p:txBody>
      </p:sp>
    </p:spTree>
    <p:extLst>
      <p:ext uri="{BB962C8B-B14F-4D97-AF65-F5344CB8AC3E}">
        <p14:creationId xmlns:p14="http://schemas.microsoft.com/office/powerpoint/2010/main" val="23097539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4742</TotalTime>
  <Words>276</Words>
  <Application>Microsoft Office PowerPoint</Application>
  <PresentationFormat>Affichage à l'écran (4:3)</PresentationFormat>
  <Paragraphs>90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ORGANIGRAMME GROUPE RICHARD SUSCILLON SOUS GROUPE REM</dc:title>
  <dc:creator>Céline Regnier</dc:creator>
  <cp:lastModifiedBy>ALCYACONSEIL</cp:lastModifiedBy>
  <cp:revision>178</cp:revision>
  <cp:lastPrinted>2020-11-12T18:28:38Z</cp:lastPrinted>
  <dcterms:created xsi:type="dcterms:W3CDTF">2013-09-10T13:42:30Z</dcterms:created>
  <dcterms:modified xsi:type="dcterms:W3CDTF">2021-07-27T12:36:10Z</dcterms:modified>
</cp:coreProperties>
</file>